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9" r:id="rId2"/>
    <p:sldId id="613" r:id="rId3"/>
    <p:sldId id="735" r:id="rId4"/>
    <p:sldId id="817" r:id="rId5"/>
    <p:sldId id="818" r:id="rId6"/>
    <p:sldId id="819" r:id="rId7"/>
    <p:sldId id="822" r:id="rId8"/>
    <p:sldId id="821" r:id="rId9"/>
    <p:sldId id="820" r:id="rId10"/>
    <p:sldId id="823" r:id="rId11"/>
    <p:sldId id="826" r:id="rId12"/>
    <p:sldId id="831" r:id="rId13"/>
    <p:sldId id="830" r:id="rId14"/>
    <p:sldId id="829" r:id="rId15"/>
    <p:sldId id="828" r:id="rId16"/>
    <p:sldId id="827" r:id="rId17"/>
    <p:sldId id="824" r:id="rId18"/>
    <p:sldId id="825" r:id="rId19"/>
    <p:sldId id="832" r:id="rId20"/>
    <p:sldId id="786" r:id="rId21"/>
    <p:sldId id="833" r:id="rId22"/>
    <p:sldId id="848" r:id="rId23"/>
    <p:sldId id="834" r:id="rId24"/>
    <p:sldId id="835" r:id="rId25"/>
    <p:sldId id="836" r:id="rId26"/>
    <p:sldId id="837" r:id="rId27"/>
    <p:sldId id="838" r:id="rId28"/>
    <p:sldId id="839" r:id="rId29"/>
    <p:sldId id="840" r:id="rId30"/>
    <p:sldId id="842" r:id="rId31"/>
    <p:sldId id="841" r:id="rId32"/>
    <p:sldId id="843" r:id="rId33"/>
    <p:sldId id="787" r:id="rId34"/>
    <p:sldId id="844" r:id="rId35"/>
    <p:sldId id="845" r:id="rId36"/>
    <p:sldId id="846" r:id="rId37"/>
    <p:sldId id="847" r:id="rId38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613"/>
            <p14:sldId id="735"/>
            <p14:sldId id="817"/>
            <p14:sldId id="818"/>
            <p14:sldId id="819"/>
            <p14:sldId id="822"/>
            <p14:sldId id="821"/>
            <p14:sldId id="820"/>
            <p14:sldId id="823"/>
            <p14:sldId id="826"/>
            <p14:sldId id="831"/>
            <p14:sldId id="830"/>
            <p14:sldId id="829"/>
            <p14:sldId id="828"/>
            <p14:sldId id="827"/>
            <p14:sldId id="824"/>
            <p14:sldId id="825"/>
            <p14:sldId id="832"/>
            <p14:sldId id="786"/>
            <p14:sldId id="833"/>
            <p14:sldId id="848"/>
            <p14:sldId id="834"/>
            <p14:sldId id="835"/>
            <p14:sldId id="836"/>
            <p14:sldId id="837"/>
            <p14:sldId id="838"/>
            <p14:sldId id="839"/>
            <p14:sldId id="840"/>
            <p14:sldId id="842"/>
            <p14:sldId id="841"/>
            <p14:sldId id="843"/>
            <p14:sldId id="787"/>
            <p14:sldId id="844"/>
            <p14:sldId id="845"/>
            <p14:sldId id="846"/>
            <p14:sldId id="8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48" autoAdjust="0"/>
    <p:restoredTop sz="96250" autoAdjust="0"/>
  </p:normalViewPr>
  <p:slideViewPr>
    <p:cSldViewPr snapToGrid="0">
      <p:cViewPr varScale="1">
        <p:scale>
          <a:sx n="123" d="100"/>
          <a:sy n="123" d="100"/>
        </p:scale>
        <p:origin x="232" y="2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06.02.25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643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/tree/spring2025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10" Type="http://schemas.openxmlformats.org/officeDocument/2006/relationships/image" Target="../media/image94.sv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7.png"/><Relationship Id="rId10" Type="http://schemas.openxmlformats.org/officeDocument/2006/relationships/image" Target="../media/image103.png"/><Relationship Id="rId4" Type="http://schemas.openxmlformats.org/officeDocument/2006/relationships/image" Target="../media/image96.svg"/><Relationship Id="rId9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>
                <a:latin typeface="LM Sans 10" panose="00000500000000000000" pitchFamily="50" charset="0"/>
              </a:rPr>
              <a:t>Lecture 7: </a:t>
            </a:r>
            <a:r>
              <a:rPr lang="en-US" sz="2200" dirty="0">
                <a:latin typeface="LM Sans 10" panose="00000500000000000000" pitchFamily="50" charset="0"/>
              </a:rPr>
              <a:t>Non-linear equations and root-finding: Part 2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February 6,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16F921-059C-BA40-9924-4B565930C180}"/>
              </a:ext>
            </a:extLst>
          </p:cNvPr>
          <p:cNvSpPr txBox="1"/>
          <p:nvPr/>
        </p:nvSpPr>
        <p:spPr>
          <a:xfrm>
            <a:off x="2150363" y="3198671"/>
            <a:ext cx="78821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Roots of polynomials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Systems of non-linear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Function extrema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9D7B0-90C7-D86F-05E1-B95F8730F15F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https://github.com/vlvovch/PHYS6350-ComputationalPhysics/tree/spring2025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Strategy 1 is fairly fail-safe but requires significant manual pre-processing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AF184-C358-5EAA-96FD-B1816694F5E7}"/>
              </a:ext>
            </a:extLst>
          </p:cNvPr>
          <p:cNvSpPr txBox="1"/>
          <p:nvPr/>
        </p:nvSpPr>
        <p:spPr>
          <a:xfrm>
            <a:off x="906961" y="1689879"/>
            <a:ext cx="17179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2: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3A41D-660F-A6A0-3F01-FB574C82AEB8}"/>
              </a:ext>
            </a:extLst>
          </p:cNvPr>
          <p:cNvSpPr txBox="1"/>
          <p:nvPr/>
        </p:nvSpPr>
        <p:spPr>
          <a:xfrm>
            <a:off x="906961" y="2241144"/>
            <a:ext cx="10761754" cy="1611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  <a:ea typeface="DejaVu Sans"/>
              </a:rPr>
              <a:t>Use one of the standard methods (e.g. Newton-Raphson) to find the first root 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 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)</a:t>
            </a:r>
            <a:endParaRPr lang="en-US" sz="2200" dirty="0">
              <a:latin typeface="+mj-lt"/>
            </a:endParaRP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Apply </a:t>
            </a:r>
            <a:r>
              <a:rPr lang="en-US" sz="2200" dirty="0">
                <a:latin typeface="+mj-lt"/>
                <a:ea typeface="DejaVu Sans"/>
              </a:rPr>
              <a:t>Newton’s method to the new polynomial to find 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  <a:r>
              <a:rPr lang="en-US" sz="2200" dirty="0">
                <a:latin typeface="+mj-lt"/>
                <a:ea typeface="DejaVu Sans"/>
              </a:rPr>
              <a:t>) and repeat the above steps until all roots are found</a:t>
            </a:r>
            <a:r>
              <a:rPr lang="en-US" sz="2200" dirty="0">
                <a:latin typeface="+mj-lt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026C1-24CC-A824-0250-0B6087D95855}"/>
              </a:ext>
            </a:extLst>
          </p:cNvPr>
          <p:cNvSpPr txBox="1"/>
          <p:nvPr/>
        </p:nvSpPr>
        <p:spPr>
          <a:xfrm>
            <a:off x="906961" y="4466743"/>
            <a:ext cx="99612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Optional optimization:</a:t>
            </a:r>
          </a:p>
          <a:p>
            <a:r>
              <a:rPr lang="en-US" sz="2200" dirty="0">
                <a:latin typeface="+mj-lt"/>
                <a:ea typeface="DejaVu Sans"/>
              </a:rPr>
              <a:t>Refine the roots by applying Newton-Raphson method again to the original polynomial, using the tentative roots as initial guesses</a:t>
            </a:r>
          </a:p>
          <a:p>
            <a:r>
              <a:rPr lang="en-US" sz="2200" dirty="0">
                <a:latin typeface="+mj-lt"/>
                <a:ea typeface="DejaVu Sans"/>
              </a:rPr>
              <a:t>This helps to mitigate round-off error accumulation inherent in polynomial division</a:t>
            </a:r>
          </a:p>
        </p:txBody>
      </p:sp>
    </p:spTree>
    <p:extLst>
      <p:ext uri="{BB962C8B-B14F-4D97-AF65-F5344CB8AC3E}">
        <p14:creationId xmlns:p14="http://schemas.microsoft.com/office/powerpoint/2010/main" val="300585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914"/>
          <a:stretch/>
        </p:blipFill>
        <p:spPr>
          <a:xfrm>
            <a:off x="7242929" y="5037709"/>
            <a:ext cx="4439035" cy="340472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C35CFD0D-5232-06B6-F9AC-FA171EEDB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49" y="117479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29"/>
          <a:stretch/>
        </p:blipFill>
        <p:spPr>
          <a:xfrm>
            <a:off x="7242929" y="5037709"/>
            <a:ext cx="4439035" cy="498733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F20C0373-6E71-5672-5B90-43C13B7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713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151"/>
          <a:stretch/>
        </p:blipFill>
        <p:spPr>
          <a:xfrm>
            <a:off x="7242929" y="5037709"/>
            <a:ext cx="4439035" cy="66597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DE3A834-0BED-D5E4-7CCE-16A75DCD1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79843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1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97"/>
          <a:stretch/>
        </p:blipFill>
        <p:spPr>
          <a:xfrm>
            <a:off x="7242929" y="5037709"/>
            <a:ext cx="4439035" cy="79898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69F805E9-36A6-1D10-5859-3092FFFF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254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18"/>
          <a:stretch/>
        </p:blipFill>
        <p:spPr>
          <a:xfrm>
            <a:off x="7242929" y="5037709"/>
            <a:ext cx="4439035" cy="98095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274245E-41AA-14B9-2F43-47AC39C1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146" y="1173561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5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FB6A60D-7BD3-9399-22B9-C67A5D9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6508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8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C703C6-C261-E65D-C22A-7B4E1452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69" y="1301523"/>
            <a:ext cx="4554376" cy="3329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1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Same procedure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blipFill>
                <a:blip r:embed="rId2"/>
                <a:stretch>
                  <a:fillRect l="-811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07ECD0-3350-48DA-AADE-8B9E1F48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007" y="1983911"/>
            <a:ext cx="5799323" cy="408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0864E-65F0-7B13-91A2-7F692B5A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1" y="2852056"/>
            <a:ext cx="4496190" cy="1627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F93417-DDC9-2DF8-6125-525A57E7AAF4}"/>
              </a:ext>
            </a:extLst>
          </p:cNvPr>
          <p:cNvSpPr txBox="1"/>
          <p:nvPr/>
        </p:nvSpPr>
        <p:spPr>
          <a:xfrm>
            <a:off x="906960" y="6251847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Try to go higher order? How high can we go?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5849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Systems of non-linear equations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 9.6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1F0D5-04BB-9868-F389-D474DE74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192" y="1971797"/>
            <a:ext cx="2187615" cy="14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1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Roots of polynomials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Chapters 5.1, 9.5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6C805D-4B0C-F4C3-9362-BCBEA444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71" y="1939313"/>
            <a:ext cx="4435451" cy="32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Often, we need to solve a system of coupled non-linear equations, e.g.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80BDA-612E-79E3-01FA-E33D8D90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196" y="1722265"/>
            <a:ext cx="1839608" cy="1122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F34B8-0D36-FCB5-CC79-92A111232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99" y="3513557"/>
            <a:ext cx="1058601" cy="36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1F7F0-B6BE-B489-30D1-B2073D67A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923" y="4500091"/>
            <a:ext cx="2226240" cy="589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C340F9-98C5-46A9-CEE1-C4D61A8D623A}"/>
              </a:ext>
            </a:extLst>
          </p:cNvPr>
          <p:cNvSpPr txBox="1"/>
          <p:nvPr/>
        </p:nvSpPr>
        <p:spPr>
          <a:xfrm>
            <a:off x="823412" y="3875709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F5056-A49F-453D-8C8C-867567A149C5}"/>
              </a:ext>
            </a:extLst>
          </p:cNvPr>
          <p:cNvSpPr txBox="1"/>
          <p:nvPr/>
        </p:nvSpPr>
        <p:spPr>
          <a:xfrm>
            <a:off x="823412" y="5178743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102D8-0A37-20D0-CA81-2FDA5F870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11" y="5732819"/>
            <a:ext cx="2912815" cy="905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2EC353-5F5F-27B1-C593-A2F2513C4FBC}"/>
              </a:ext>
            </a:extLst>
          </p:cNvPr>
          <p:cNvSpPr txBox="1"/>
          <p:nvPr/>
        </p:nvSpPr>
        <p:spPr>
          <a:xfrm>
            <a:off x="760004" y="2963480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Vector notation: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i="1" kern="150" baseline="-25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sz="2200" i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i="1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sz="2200" i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16C6A-4CE0-6076-26BB-6D6183F79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399" y="3992161"/>
            <a:ext cx="3601943" cy="27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E86948-493A-3A14-AED0-593D6899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27" y="6041274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66EBD4-815D-4040-E2C8-070B29AC378F}"/>
              </a:ext>
            </a:extLst>
          </p:cNvPr>
          <p:cNvSpPr txBox="1"/>
          <p:nvPr/>
        </p:nvSpPr>
        <p:spPr>
          <a:xfrm>
            <a:off x="804127" y="6161431"/>
            <a:ext cx="339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1D reduces to Newton-Raphson: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236-F606-5C4C-C3B8-39C4BE9A0D75}"/>
              </a:ext>
            </a:extLst>
          </p:cNvPr>
          <p:cNvSpPr txBox="1"/>
          <p:nvPr/>
        </p:nvSpPr>
        <p:spPr>
          <a:xfrm>
            <a:off x="802420" y="1165086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have a system on non-linear equations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DB7BC-7DB2-056A-DFE6-C8897BF50DD7}"/>
              </a:ext>
            </a:extLst>
          </p:cNvPr>
          <p:cNvSpPr txBox="1"/>
          <p:nvPr/>
        </p:nvSpPr>
        <p:spPr>
          <a:xfrm>
            <a:off x="802420" y="1595973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Taylor expansion around the root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x*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reads (multi-variate calculus)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92F2A-C79E-B90B-BA68-5BFB7ED5301C}"/>
                  </a:ext>
                </a:extLst>
              </p:cNvPr>
              <p:cNvSpPr txBox="1"/>
              <p:nvPr/>
            </p:nvSpPr>
            <p:spPr>
              <a:xfrm>
                <a:off x="1650675" y="2157561"/>
                <a:ext cx="28404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92F2A-C79E-B90B-BA68-5BFB7ED5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675" y="2157561"/>
                <a:ext cx="2840403" cy="276999"/>
              </a:xfrm>
              <a:prstGeom prst="rect">
                <a:avLst/>
              </a:prstGeom>
              <a:blipFill>
                <a:blip r:embed="rId3"/>
                <a:stretch>
                  <a:fillRect l="-3571" r="-31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7F61D88-168E-0B6C-A27A-F3CBACFBDF3D}"/>
              </a:ext>
            </a:extLst>
          </p:cNvPr>
          <p:cNvSpPr txBox="1"/>
          <p:nvPr/>
        </p:nvSpPr>
        <p:spPr>
          <a:xfrm>
            <a:off x="7582237" y="21575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E8ED-7C73-F7EB-3355-B6368EA796EA}"/>
                  </a:ext>
                </a:extLst>
              </p:cNvPr>
              <p:cNvSpPr txBox="1"/>
              <p:nvPr/>
            </p:nvSpPr>
            <p:spPr>
              <a:xfrm>
                <a:off x="8113152" y="2203836"/>
                <a:ext cx="303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E8ED-7C73-F7EB-3355-B6368EA79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152" y="2203836"/>
                <a:ext cx="3031214" cy="276999"/>
              </a:xfrm>
              <a:prstGeom prst="rect">
                <a:avLst/>
              </a:prstGeom>
              <a:blipFill>
                <a:blip r:embed="rId4"/>
                <a:stretch>
                  <a:fillRect l="-1250" r="-166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EEF48-C81E-B442-6339-3F8F81C93C31}"/>
                  </a:ext>
                </a:extLst>
              </p:cNvPr>
              <p:cNvSpPr txBox="1"/>
              <p:nvPr/>
            </p:nvSpPr>
            <p:spPr>
              <a:xfrm>
                <a:off x="802420" y="2721902"/>
                <a:ext cx="912979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Jacobian, i.e. a </a:t>
                </a:r>
                <a:r>
                  <a:rPr lang="en-US" sz="2200" i="1" kern="150" dirty="0" err="1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NxN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matrix of derivatives evaluated at </a:t>
                </a:r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EEF48-C81E-B442-6339-3F8F81C93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20" y="2721902"/>
                <a:ext cx="9129792" cy="430887"/>
              </a:xfrm>
              <a:prstGeom prst="rect">
                <a:avLst/>
              </a:prstGeom>
              <a:blipFill>
                <a:blip r:embed="rId5"/>
                <a:stretch>
                  <a:fillRect l="-417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5216C5-1B28-F964-36D4-3A4FECCC8947}"/>
                  </a:ext>
                </a:extLst>
              </p:cNvPr>
              <p:cNvSpPr txBox="1"/>
              <p:nvPr/>
            </p:nvSpPr>
            <p:spPr>
              <a:xfrm>
                <a:off x="5628628" y="3163265"/>
                <a:ext cx="934743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5216C5-1B28-F964-36D4-3A4FECCC8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628" y="3163265"/>
                <a:ext cx="934743" cy="604846"/>
              </a:xfrm>
              <a:prstGeom prst="rect">
                <a:avLst/>
              </a:prstGeom>
              <a:blipFill>
                <a:blip r:embed="rId6"/>
                <a:stretch>
                  <a:fillRect l="-6757" t="-4167" r="-270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3B99FF-EA4C-E470-521A-08AB4F3CD01A}"/>
                  </a:ext>
                </a:extLst>
              </p:cNvPr>
              <p:cNvSpPr txBox="1"/>
              <p:nvPr/>
            </p:nvSpPr>
            <p:spPr>
              <a:xfrm>
                <a:off x="802420" y="3935178"/>
                <a:ext cx="13905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3B99FF-EA4C-E470-521A-08AB4F3CD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20" y="3935178"/>
                <a:ext cx="1390522" cy="430887"/>
              </a:xfrm>
              <a:prstGeom prst="rect">
                <a:avLst/>
              </a:prstGeom>
              <a:blipFill>
                <a:blip r:embed="rId7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A778A211-B040-A66D-C771-B2BDDEE22274}"/>
              </a:ext>
            </a:extLst>
          </p:cNvPr>
          <p:cNvSpPr/>
          <p:nvPr/>
        </p:nvSpPr>
        <p:spPr>
          <a:xfrm>
            <a:off x="2476163" y="4027193"/>
            <a:ext cx="695915" cy="246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EDE5B9-31EC-4CA7-208E-C38EDA8F29E2}"/>
                  </a:ext>
                </a:extLst>
              </p:cNvPr>
              <p:cNvSpPr txBox="1"/>
              <p:nvPr/>
            </p:nvSpPr>
            <p:spPr>
              <a:xfrm>
                <a:off x="3255596" y="4012196"/>
                <a:ext cx="28404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EDE5B9-31EC-4CA7-208E-C38EDA8F2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596" y="4012196"/>
                <a:ext cx="2840403" cy="276999"/>
              </a:xfrm>
              <a:prstGeom prst="rect">
                <a:avLst/>
              </a:prstGeom>
              <a:blipFill>
                <a:blip r:embed="rId8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77A3B4A9-DE42-9903-0A11-41FDC4F0652D}"/>
              </a:ext>
            </a:extLst>
          </p:cNvPr>
          <p:cNvSpPr/>
          <p:nvPr/>
        </p:nvSpPr>
        <p:spPr>
          <a:xfrm>
            <a:off x="6215413" y="4051947"/>
            <a:ext cx="695915" cy="246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63B5A3-877A-25A7-3583-F989C94F92FE}"/>
                  </a:ext>
                </a:extLst>
              </p:cNvPr>
              <p:cNvSpPr txBox="1"/>
              <p:nvPr/>
            </p:nvSpPr>
            <p:spPr>
              <a:xfrm>
                <a:off x="6911328" y="4012196"/>
                <a:ext cx="284040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63B5A3-877A-25A7-3583-F989C94F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328" y="4012196"/>
                <a:ext cx="2840403" cy="283219"/>
              </a:xfrm>
              <a:prstGeom prst="rect">
                <a:avLst/>
              </a:prstGeom>
              <a:blipFill>
                <a:blip r:embed="rId9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BAB3B1E-3F94-760B-DDBE-AA3F68CC0A32}"/>
              </a:ext>
            </a:extLst>
          </p:cNvPr>
          <p:cNvSpPr txBox="1"/>
          <p:nvPr/>
        </p:nvSpPr>
        <p:spPr>
          <a:xfrm>
            <a:off x="802420" y="4809338"/>
            <a:ext cx="9129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multi-dimensional </a:t>
            </a:r>
            <a:r>
              <a:rPr lang="en-US" sz="2400" b="1" dirty="0"/>
              <a:t>Newton’s method</a:t>
            </a:r>
            <a:r>
              <a:rPr lang="en-US" sz="2400" dirty="0"/>
              <a:t> is an iterative procedure: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10089C-0D98-7509-EEA7-2975741D8269}"/>
                  </a:ext>
                </a:extLst>
              </p:cNvPr>
              <p:cNvSpPr txBox="1"/>
              <p:nvPr/>
            </p:nvSpPr>
            <p:spPr>
              <a:xfrm>
                <a:off x="4675797" y="5445059"/>
                <a:ext cx="284040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10089C-0D98-7509-EEA7-2975741D8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797" y="5445059"/>
                <a:ext cx="2840403" cy="283219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1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92AA2E-AE01-A332-822F-5733C0CA6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E6FB-34D1-8BAC-F17A-5F99EAB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D881E3-A70D-3703-F6B4-3498A4EC23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8A3B9-767B-D0DA-8FD5-FEBFD924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9" y="1136081"/>
            <a:ext cx="8245339" cy="4789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7DE096-483A-F58B-45D1-268626E6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53" y="6030446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256BD7-E389-58A6-F572-A67F2A0A2A09}"/>
              </a:ext>
            </a:extLst>
          </p:cNvPr>
          <p:cNvSpPr txBox="1"/>
          <p:nvPr/>
        </p:nvSpPr>
        <p:spPr>
          <a:xfrm>
            <a:off x="552909" y="6164709"/>
            <a:ext cx="339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Reduces to Newton’s method in 1D</a:t>
            </a:r>
          </a:p>
        </p:txBody>
      </p:sp>
    </p:spTree>
    <p:extLst>
      <p:ext uri="{BB962C8B-B14F-4D97-AF65-F5344CB8AC3E}">
        <p14:creationId xmlns:p14="http://schemas.microsoft.com/office/powerpoint/2010/main" val="148635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F818B-6929-8EA8-EA39-32C3ABC1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7" y="1321152"/>
            <a:ext cx="4842727" cy="505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8DA8E-F1D0-ADA2-855E-F78A78AB9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99" y="5544840"/>
            <a:ext cx="3526606" cy="80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4B4AE-A13F-D273-BF7D-2C9246A58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9" y="1321152"/>
            <a:ext cx="5419697" cy="41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4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B025F-AA43-5EA8-92E0-B9B46AB3513D}"/>
              </a:ext>
            </a:extLst>
          </p:cNvPr>
          <p:cNvSpPr txBox="1"/>
          <p:nvPr/>
        </p:nvSpPr>
        <p:spPr>
          <a:xfrm>
            <a:off x="823412" y="122422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Introduce an objective function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5C60D-7117-8F41-7C6D-99377A17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80" y="1714253"/>
            <a:ext cx="1642965" cy="628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2724E-97FA-BD09-DBE9-91E8D5B2DDA5}"/>
              </a:ext>
            </a:extLst>
          </p:cNvPr>
          <p:cNvSpPr txBox="1"/>
          <p:nvPr/>
        </p:nvSpPr>
        <p:spPr>
          <a:xfrm>
            <a:off x="823412" y="246114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Its value is equal to zero (minimized) at the root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97A82-B5A8-FEC0-38E5-9C238074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922" y="2981559"/>
            <a:ext cx="4294155" cy="35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3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3F574B3-96F0-B828-544E-998B6CE1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67" y="1165086"/>
            <a:ext cx="6914865" cy="51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5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4EE17-63D5-DEB3-C50B-56EFB343DDD5}"/>
              </a:ext>
            </a:extLst>
          </p:cNvPr>
          <p:cNvSpPr txBox="1"/>
          <p:nvPr/>
        </p:nvSpPr>
        <p:spPr>
          <a:xfrm>
            <a:off x="823411" y="1236281"/>
            <a:ext cx="94442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is a multi-dimensional generalization of the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A0377-C552-60FC-8D09-D004E00D9822}"/>
              </a:ext>
            </a:extLst>
          </p:cNvPr>
          <p:cNvSpPr txBox="1"/>
          <p:nvPr/>
        </p:nvSpPr>
        <p:spPr>
          <a:xfrm>
            <a:off x="823412" y="2011474"/>
            <a:ext cx="27654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 (1D):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A5117-5C11-3AAE-CAB8-ACFB2A55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98" y="1849823"/>
            <a:ext cx="217959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34A1A-576E-216F-13CD-60754AD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584" y="1870153"/>
            <a:ext cx="2765452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3864A-06AF-0ED4-F002-E71DDA5D9324}"/>
              </a:ext>
            </a:extLst>
          </p:cNvPr>
          <p:cNvSpPr txBox="1"/>
          <p:nvPr/>
        </p:nvSpPr>
        <p:spPr>
          <a:xfrm>
            <a:off x="5868442" y="2011474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F84E9-3849-746C-6B4F-F3EE4C2E865A}"/>
              </a:ext>
            </a:extLst>
          </p:cNvPr>
          <p:cNvSpPr txBox="1"/>
          <p:nvPr/>
        </p:nvSpPr>
        <p:spPr>
          <a:xfrm>
            <a:off x="823411" y="2877027"/>
            <a:ext cx="2315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65F6D43-6AED-919E-ECC7-A4C08846F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3982" y="2975632"/>
            <a:ext cx="2405808" cy="250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6E95E1-5A2E-D5F0-D5B2-D4C3253FC968}"/>
              </a:ext>
            </a:extLst>
          </p:cNvPr>
          <p:cNvSpPr txBox="1"/>
          <p:nvPr/>
        </p:nvSpPr>
        <p:spPr>
          <a:xfrm>
            <a:off x="5868441" y="2869956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7B35222-07DF-BDDA-239D-636009CDD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1446" y="2990629"/>
            <a:ext cx="3247855" cy="2206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B8C4F0-DA11-3109-DA28-CA3353A4E3A7}"/>
              </a:ext>
            </a:extLst>
          </p:cNvPr>
          <p:cNvSpPr txBox="1"/>
          <p:nvPr/>
        </p:nvSpPr>
        <p:spPr>
          <a:xfrm>
            <a:off x="791659" y="3525216"/>
            <a:ext cx="43548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solution for J(</a:t>
            </a:r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is not unique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254" y="4300033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4407575"/>
            <a:ext cx="12692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F813-8935-4D37-B3A2-D6160ABAAAD2}"/>
              </a:ext>
            </a:extLst>
          </p:cNvPr>
          <p:cNvSpPr txBox="1"/>
          <p:nvPr/>
        </p:nvSpPr>
        <p:spPr>
          <a:xfrm>
            <a:off x="5868441" y="4433708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3C027F-CB75-488A-AE97-1CB4B5944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1446" y="4214859"/>
            <a:ext cx="1692954" cy="899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61AF90-A2DE-5143-F5E1-E8904313F88D}"/>
                  </a:ext>
                </a:extLst>
              </p:cNvPr>
              <p:cNvSpPr txBox="1"/>
              <p:nvPr/>
            </p:nvSpPr>
            <p:spPr>
              <a:xfrm>
                <a:off x="791659" y="5230086"/>
                <a:ext cx="5390656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Initial Jacobian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the Jacobian 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J(x</a:t>
                </a:r>
                <a:r>
                  <a:rPr lang="en-US" sz="2200" b="1" kern="150" baseline="-2500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Initialize with Identity matrix 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J(x</a:t>
                </a:r>
                <a:r>
                  <a:rPr lang="en-US" sz="2200" b="1" kern="150" baseline="-2500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= I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61AF90-A2DE-5143-F5E1-E8904313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9" y="5230086"/>
                <a:ext cx="5390656" cy="1107996"/>
              </a:xfrm>
              <a:prstGeom prst="rect">
                <a:avLst/>
              </a:prstGeom>
              <a:blipFill>
                <a:blip r:embed="rId11"/>
                <a:stretch>
                  <a:fillRect l="-1412" t="-3371" b="-1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1E8041B-A94A-21D9-876D-D686AC920B4F}"/>
              </a:ext>
            </a:extLst>
          </p:cNvPr>
          <p:cNvSpPr txBox="1"/>
          <p:nvPr/>
        </p:nvSpPr>
        <p:spPr>
          <a:xfrm>
            <a:off x="6618651" y="5564151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requires derivative but more accurate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CD816-B766-A5DD-3B57-C896134686F9}"/>
              </a:ext>
            </a:extLst>
          </p:cNvPr>
          <p:cNvSpPr txBox="1"/>
          <p:nvPr/>
        </p:nvSpPr>
        <p:spPr>
          <a:xfrm>
            <a:off x="6618651" y="5933753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derivative but can converge slower</a:t>
            </a:r>
          </a:p>
        </p:txBody>
      </p:sp>
    </p:spTree>
    <p:extLst>
      <p:ext uri="{BB962C8B-B14F-4D97-AF65-F5344CB8AC3E}">
        <p14:creationId xmlns:p14="http://schemas.microsoft.com/office/powerpoint/2010/main" val="100307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(direct)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71" y="1197449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5C52A-E446-7A16-124E-ABF23BBD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48220"/>
            <a:ext cx="3151345" cy="740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51F07-D405-3143-9686-86D9F478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94" y="1360621"/>
            <a:ext cx="4397605" cy="48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93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method: avoid matrix inversion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45" y="1335434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2197670"/>
            <a:ext cx="35211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Sherman-Morrison formula: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C3CE9C-EDCF-B4BC-BA13-C29C2653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39" y="2665016"/>
            <a:ext cx="3715779" cy="7757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05A7F-24C1-FEC5-7DB1-8BEA8D35407E}"/>
              </a:ext>
            </a:extLst>
          </p:cNvPr>
          <p:cNvSpPr txBox="1"/>
          <p:nvPr/>
        </p:nvSpPr>
        <p:spPr>
          <a:xfrm>
            <a:off x="823410" y="3798557"/>
            <a:ext cx="46493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Update the inverse Jacobian directly!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(Sherman-Morrison)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34" y="1197448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0CAA99-6C26-E346-31DA-5BF51164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" y="1389074"/>
            <a:ext cx="5243481" cy="4539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8227F-FAB8-F2EE-76A5-8C6FD084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47" y="5534513"/>
            <a:ext cx="3120900" cy="7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1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CD8FC1-F99A-79E7-52EF-32C42EE8B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537" y="2047086"/>
            <a:ext cx="1776486" cy="25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353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So far we’ve dealt with polynomials with one real root, such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59F39E-7829-A31F-3164-F46C92499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5" y="2528489"/>
            <a:ext cx="4252240" cy="32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65DE8E-EBE1-AF8C-6826-EC28238797B5}"/>
              </a:ext>
            </a:extLst>
          </p:cNvPr>
          <p:cNvSpPr txBox="1"/>
          <p:nvPr/>
        </p:nvSpPr>
        <p:spPr>
          <a:xfrm>
            <a:off x="6896759" y="1154318"/>
            <a:ext cx="43536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Other polynomials (e.g. </a:t>
            </a:r>
            <a:r>
              <a:rPr lang="en-US" sz="2000" b="1" dirty="0">
                <a:latin typeface="+mj-lt"/>
                <a:ea typeface="DejaVu Sans"/>
              </a:rPr>
              <a:t>Legendre polynomials</a:t>
            </a:r>
            <a:r>
              <a:rPr lang="en-US" sz="2000" dirty="0">
                <a:latin typeface="+mj-lt"/>
                <a:ea typeface="DejaVu Sans"/>
              </a:rPr>
              <a:t>) have multiple real roots, and we need to calculate them all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694FEBD-4DF9-5CF4-FB30-B2AA5BA6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85" y="2422783"/>
            <a:ext cx="5193578" cy="346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22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(e.g. 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AEA73-B207-B782-39E5-E1DEE4715278}"/>
              </a:ext>
            </a:extLst>
          </p:cNvPr>
          <p:cNvSpPr txBox="1"/>
          <p:nvPr/>
        </p:nvSpPr>
        <p:spPr>
          <a:xfrm>
            <a:off x="823409" y="4029834"/>
            <a:ext cx="8288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Possible refinement: improve the initial estimate for the Jacobian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AEF91-6952-2E04-E57C-6DC465DF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42" y="4864150"/>
            <a:ext cx="4097072" cy="1109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FB86-BEF3-684A-7B4C-EC080D00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58" y="4864150"/>
            <a:ext cx="3853058" cy="97408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C6D506C-35A4-B584-AF11-C1CBDC7E1AF7}"/>
              </a:ext>
            </a:extLst>
          </p:cNvPr>
          <p:cNvSpPr/>
          <p:nvPr/>
        </p:nvSpPr>
        <p:spPr>
          <a:xfrm>
            <a:off x="5208817" y="5164673"/>
            <a:ext cx="1073624" cy="373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1845498" y="855790"/>
            <a:ext cx="8501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Function minimization/maximization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Chapter 6.4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Chapter 10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063F093-8C7C-314A-3D51-1889DA6B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30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extrema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103768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we are interested to find the minimum of a function (e.g. energy minimization)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/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Consider the minimum of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f(x) = sin(x)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 interval 0..2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blipFill>
                <a:blip r:embed="rId2"/>
                <a:stretch>
                  <a:fillRect l="-73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43F19F39-03FC-CB9A-1FE2-62A18ACE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77" y="2603169"/>
            <a:ext cx="4896845" cy="353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Bracket the minimum 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200" kern="150" baseline="-2500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c = b –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d = a +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f(c)&lt;f(d), take b = d as new right endpoint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Otherwise, take a = c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 new left endpoint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over the new, smaller interval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until the desired accuracy is reached</a:t>
                </a:r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blipFill>
                <a:blip r:embed="rId2"/>
                <a:stretch>
                  <a:fillRect l="-1826" t="-468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1DAEB24-5AEA-39FF-8C75-E473A5FF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788" y="1804937"/>
            <a:ext cx="3819377" cy="2471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/>
              <p:nvPr/>
            </p:nvSpPr>
            <p:spPr>
              <a:xfrm>
                <a:off x="649013" y="3918254"/>
                <a:ext cx="3138985" cy="676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=1.618…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13" y="3918254"/>
                <a:ext cx="3138985" cy="676019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51FAE9-77E0-80D8-1D5E-77F6FB4A12A6}"/>
              </a:ext>
            </a:extLst>
          </p:cNvPr>
          <p:cNvSpPr txBox="1"/>
          <p:nvPr/>
        </p:nvSpPr>
        <p:spPr>
          <a:xfrm>
            <a:off x="3685640" y="4135286"/>
            <a:ext cx="266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is the </a:t>
            </a:r>
            <a:r>
              <a:rPr lang="en-US" sz="2200" b="1" dirty="0"/>
              <a:t>golden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823413" y="4853487"/>
                <a:ext cx="922361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This value ensures that the interval decreases by factor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200" dirty="0"/>
                  <a:t> in each iteration no matter what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3" y="4853487"/>
                <a:ext cx="9223612" cy="769441"/>
              </a:xfrm>
              <a:prstGeom prst="rect">
                <a:avLst/>
              </a:prstGeom>
              <a:blipFill>
                <a:blip r:embed="rId5"/>
                <a:stretch>
                  <a:fillRect l="-824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7D1E7E-1F4A-5D36-B45E-8E997B38055C}"/>
              </a:ext>
            </a:extLst>
          </p:cNvPr>
          <p:cNvSpPr txBox="1"/>
          <p:nvPr/>
        </p:nvSpPr>
        <p:spPr>
          <a:xfrm>
            <a:off x="823413" y="5815395"/>
            <a:ext cx="9223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method works when the function is </a:t>
            </a:r>
            <a:r>
              <a:rPr lang="en-US" sz="2200" b="1" dirty="0"/>
              <a:t>unimodal</a:t>
            </a:r>
          </a:p>
        </p:txBody>
      </p:sp>
    </p:spTree>
    <p:extLst>
      <p:ext uri="{BB962C8B-B14F-4D97-AF65-F5344CB8AC3E}">
        <p14:creationId xmlns:p14="http://schemas.microsoft.com/office/powerpoint/2010/main" val="348709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4D755-92D2-5752-0F29-5BA3B468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69" y="1753787"/>
            <a:ext cx="3317960" cy="294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D5641-0E13-D299-12A1-AE010D1B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98" y="5365503"/>
            <a:ext cx="10481204" cy="3762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C4181C-4A3B-CE06-8972-BB639623A4F3}"/>
              </a:ext>
            </a:extLst>
          </p:cNvPr>
          <p:cNvSpPr txBox="1"/>
          <p:nvPr/>
        </p:nvSpPr>
        <p:spPr>
          <a:xfrm>
            <a:off x="855397" y="6097959"/>
            <a:ext cx="634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search for a maximum of f(x) look for a minimum of –f(x)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47110-A896-2653-12A2-D840AA5CF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5086"/>
            <a:ext cx="5355130" cy="401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40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extremum of f(x) is the root of the derivative,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2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/>
              <p:nvPr/>
            </p:nvSpPr>
            <p:spPr>
              <a:xfrm>
                <a:off x="775647" y="1877073"/>
                <a:ext cx="922361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Simply apply Newton-Raphson method (or one other standard methods) for finding the root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877073"/>
                <a:ext cx="9223612" cy="769441"/>
              </a:xfrm>
              <a:prstGeom prst="rect">
                <a:avLst/>
              </a:prstGeom>
              <a:blipFill>
                <a:blip r:embed="rId3"/>
                <a:stretch>
                  <a:fillRect l="-687" t="-4839" r="-137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67EEB0EF-28DB-A506-28E9-9F1E593DC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7425" y="2589367"/>
            <a:ext cx="2045387" cy="623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7000A-BEAA-E9F6-D4B0-0FF6CB720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04" y="4082030"/>
            <a:ext cx="6594144" cy="2078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78BA7-4DD9-B269-34AC-A22D190D4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646" y="6378590"/>
            <a:ext cx="10634019" cy="282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B4CFC-F2F9-A9C2-690F-87359D28D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060" y="3228447"/>
            <a:ext cx="2893092" cy="46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69DF04B-9769-D3E0-B6BC-BF42CAF099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605" y="3714323"/>
            <a:ext cx="2646000" cy="2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9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Replace,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 by a descent factor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2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7E61554-F8B9-573C-90C8-C9EEFE793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1254" y="1899030"/>
            <a:ext cx="2229491" cy="280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6A97B4-C774-6414-8958-22BE03C94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74" y="2657293"/>
            <a:ext cx="6055177" cy="1848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/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Freedom in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blipFill>
                <a:blip r:embed="rId6"/>
                <a:stretch>
                  <a:fillRect l="-859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CD0E01-C613-EA1B-15A5-903A0368427A}"/>
              </a:ext>
            </a:extLst>
          </p:cNvPr>
          <p:cNvSpPr txBox="1"/>
          <p:nvPr/>
        </p:nvSpPr>
        <p:spPr>
          <a:xfrm>
            <a:off x="775647" y="5522004"/>
            <a:ext cx="9223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Can be generalized to multi-variable function F(x</a:t>
            </a:r>
            <a:r>
              <a:rPr lang="en-US" sz="2200" baseline="-25000" dirty="0"/>
              <a:t>1</a:t>
            </a:r>
            <a:r>
              <a:rPr lang="en-US" sz="2200" dirty="0"/>
              <a:t>,x</a:t>
            </a:r>
            <a:r>
              <a:rPr lang="en-US" sz="2200" baseline="-25000" dirty="0"/>
              <a:t>2</a:t>
            </a:r>
            <a:r>
              <a:rPr lang="en-US" sz="2200" dirty="0"/>
              <a:t>,...)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C4BE007-BD45-E169-608B-21815256F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4394" y="6222147"/>
            <a:ext cx="2288011" cy="245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F8190-5C9F-6A72-4A8B-8A4C77200B25}"/>
              </a:ext>
            </a:extLst>
          </p:cNvPr>
          <p:cNvSpPr txBox="1"/>
          <p:nvPr/>
        </p:nvSpPr>
        <p:spPr>
          <a:xfrm>
            <a:off x="7667785" y="5579226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 project idea(?)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963B1-2019-A651-4718-DF69C47DD335}"/>
                  </a:ext>
                </a:extLst>
              </p:cNvPr>
              <p:cNvSpPr txBox="1"/>
              <p:nvPr/>
            </p:nvSpPr>
            <p:spPr>
              <a:xfrm>
                <a:off x="8971399" y="1565613"/>
                <a:ext cx="2055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(minimum)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963B1-2019-A651-4718-DF69C47DD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399" y="1565613"/>
                <a:ext cx="2055720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45D26-1549-095E-5D4C-DBF4802B8260}"/>
                  </a:ext>
                </a:extLst>
              </p:cNvPr>
              <p:cNvSpPr txBox="1"/>
              <p:nvPr/>
            </p:nvSpPr>
            <p:spPr>
              <a:xfrm>
                <a:off x="8971399" y="1978411"/>
                <a:ext cx="2055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(minimum)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45D26-1549-095E-5D4C-DBF4802B8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399" y="1978411"/>
                <a:ext cx="2055720" cy="369332"/>
              </a:xfrm>
              <a:prstGeom prst="rect">
                <a:avLst/>
              </a:prstGeom>
              <a:blipFill>
                <a:blip r:embed="rId1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1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evaluating polynomials efficiently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A polynomial can typically be written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DF2F5-DC1B-C41F-A098-560A578A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91" y="1554428"/>
            <a:ext cx="1673818" cy="764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32818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or, equivalently,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65837-7DE7-A0FB-C3B4-1971EBCF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32" y="2720422"/>
            <a:ext cx="2834535" cy="544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5A274-A8D7-0006-F9DE-FBA03CC0860D}"/>
              </a:ext>
            </a:extLst>
          </p:cNvPr>
          <p:cNvSpPr txBox="1"/>
          <p:nvPr/>
        </p:nvSpPr>
        <p:spPr>
          <a:xfrm>
            <a:off x="906962" y="3348513"/>
            <a:ext cx="896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w</a:t>
            </a:r>
            <a:r>
              <a:rPr lang="en-US" sz="2000" dirty="0">
                <a:effectLst/>
                <a:latin typeface="+mj-lt"/>
                <a:ea typeface="DejaVu Sans"/>
              </a:rPr>
              <a:t>hich allows one to evaluate both the polynomial and its derivative efficiently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EC36FC-A12E-7EA0-9390-45A9A6D63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01" y="4227337"/>
            <a:ext cx="4160907" cy="118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B2CB2-82AB-307A-80AD-2759C4974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036" y="4177714"/>
            <a:ext cx="4389182" cy="1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multiplying and dividing a polynomial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49162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Easy to see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/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Inverting these relations defines the division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by (</a:t>
                </a:r>
                <a:r>
                  <a:rPr lang="en-US" sz="2000" dirty="0" err="1">
                    <a:effectLst/>
                    <a:latin typeface="+mj-lt"/>
                    <a:ea typeface="DejaVu Sans"/>
                  </a:rPr>
                  <a:t>x-c</a:t>
                </a:r>
                <a:r>
                  <a:rPr lang="en-US" sz="2000" dirty="0">
                    <a:effectLst/>
                    <a:latin typeface="+mj-lt"/>
                    <a:ea typeface="DejaVu Sans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blipFill>
                <a:blip r:embed="rId2"/>
                <a:stretch>
                  <a:fillRect l="-972"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E58D086-ADFD-96BB-2B72-91B7168EFE4A}"/>
              </a:ext>
            </a:extLst>
          </p:cNvPr>
          <p:cNvGrpSpPr/>
          <p:nvPr/>
        </p:nvGrpSpPr>
        <p:grpSpPr>
          <a:xfrm>
            <a:off x="906962" y="1615419"/>
            <a:ext cx="9233325" cy="764135"/>
            <a:chOff x="906962" y="1051312"/>
            <a:chExt cx="9233325" cy="7641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B37F40-9F71-CC67-F12C-95E26145113D}"/>
                </a:ext>
              </a:extLst>
            </p:cNvPr>
            <p:cNvSpPr txBox="1"/>
            <p:nvPr/>
          </p:nvSpPr>
          <p:spPr>
            <a:xfrm>
              <a:off x="906962" y="1200488"/>
              <a:ext cx="92333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  <a:ea typeface="DejaVu Sans"/>
                </a:rPr>
                <a:t>Multiply                     by            to get </a:t>
              </a:r>
              <a:endParaRPr lang="en-US" sz="2000" dirty="0">
                <a:effectLst/>
                <a:latin typeface="+mj-lt"/>
                <a:ea typeface="DejaVu San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4DF2F5-DC1B-C41F-A098-560A578A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4334" y="1051312"/>
              <a:ext cx="1673818" cy="76413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B125931-2EC4-680F-F3B5-3A0C32275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3657" y="1317941"/>
              <a:ext cx="704862" cy="23938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5E569F-DFF9-96D3-FE05-974F44FAE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70781" y="1090060"/>
              <a:ext cx="3140307" cy="72000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E770851B-9854-AF49-4FB1-19721184A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1045" y="3127493"/>
            <a:ext cx="6070310" cy="242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AC08-973B-3504-71B0-58C9B855D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0412" y="4951167"/>
            <a:ext cx="3401876" cy="3362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87DBC-F152-1572-F6BB-403FF7820C9D}"/>
              </a:ext>
            </a:extLst>
          </p:cNvPr>
          <p:cNvSpPr txBox="1"/>
          <p:nvPr/>
        </p:nvSpPr>
        <p:spPr>
          <a:xfrm>
            <a:off x="906962" y="1208629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Multiplication: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3600C-6B22-5252-5911-EBC753315C77}"/>
              </a:ext>
            </a:extLst>
          </p:cNvPr>
          <p:cNvSpPr txBox="1"/>
          <p:nvPr/>
        </p:nvSpPr>
        <p:spPr>
          <a:xfrm>
            <a:off x="906962" y="3770572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/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Note that the division only makes sense when </a:t>
                </a:r>
                <a:r>
                  <a:rPr lang="en-US" sz="2000" i="1" dirty="0">
                    <a:latin typeface="+mj-lt"/>
                    <a:ea typeface="DejaVu Sans"/>
                  </a:rPr>
                  <a:t>x=c</a:t>
                </a:r>
                <a:r>
                  <a:rPr lang="en-US" sz="2000" dirty="0">
                    <a:latin typeface="+mj-lt"/>
                    <a:ea typeface="DejaVu Sans"/>
                  </a:rPr>
                  <a:t> is a root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blipFill>
                <a:blip r:embed="rId10"/>
                <a:stretch>
                  <a:fillRect l="-855" t="-6061" r="-17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CF67587-1ED7-2363-74E8-2177F2863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0168" y="2250854"/>
            <a:ext cx="2991291" cy="15546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3CC31E-549F-E425-20AE-9E5F5898F7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0168" y="4454875"/>
            <a:ext cx="2838696" cy="16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Roots of Legendre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play an important role e.g. for numerical integration using </a:t>
                </a:r>
                <a:r>
                  <a:rPr lang="en-US" sz="2200" dirty="0" err="1">
                    <a:latin typeface="+mj-lt"/>
                    <a:ea typeface="DejaVu Sans"/>
                  </a:rPr>
                  <a:t>quadratures</a:t>
                </a:r>
                <a:r>
                  <a:rPr lang="en-US" sz="2200" dirty="0">
                    <a:latin typeface="+mj-lt"/>
                    <a:ea typeface="DejaVu Sans"/>
                  </a:rPr>
                  <a:t> 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blipFill>
                <a:blip r:embed="rId2"/>
                <a:stretch>
                  <a:fillRect l="-779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/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has </a:t>
                </a:r>
                <a:r>
                  <a:rPr lang="en-US" sz="2200" i="1" dirty="0">
                    <a:latin typeface="+mj-lt"/>
                    <a:ea typeface="DejaVu Sans"/>
                  </a:rPr>
                  <a:t>n</a:t>
                </a:r>
                <a:r>
                  <a:rPr lang="en-US" sz="2200" dirty="0">
                    <a:latin typeface="+mj-lt"/>
                    <a:ea typeface="DejaVu Sans"/>
                  </a:rPr>
                  <a:t> real roots in the interval x = -1…1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blipFill>
                <a:blip r:embed="rId3"/>
                <a:stretch>
                  <a:fillRect l="-811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A0C0EE-B452-08B7-5226-72700AA956D4}"/>
              </a:ext>
            </a:extLst>
          </p:cNvPr>
          <p:cNvSpPr txBox="1"/>
          <p:nvPr/>
        </p:nvSpPr>
        <p:spPr>
          <a:xfrm>
            <a:off x="906960" y="2647189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Consider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9706433-EEDB-55C4-AD25-A2F6D236A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3713" y="3310367"/>
            <a:ext cx="4251633" cy="50582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D2C478-36E3-1690-2A28-92C83E0E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45" y="2792157"/>
            <a:ext cx="4563998" cy="334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EAF883-B563-8139-55D5-CF3634F23BCD}"/>
              </a:ext>
            </a:extLst>
          </p:cNvPr>
          <p:cNvSpPr txBox="1"/>
          <p:nvPr/>
        </p:nvSpPr>
        <p:spPr>
          <a:xfrm>
            <a:off x="906961" y="4253699"/>
            <a:ext cx="51890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How to evaluate its six roots accurately?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7837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81F3B6-8641-635F-D0A5-E4353071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7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22381AF-7506-C618-CE03-F81A9D31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13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F936B5-25F7-921E-E445-28362D29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1B679-C0DB-8BDE-B17E-AB98666D0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71" y="5267308"/>
            <a:ext cx="4275190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662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2908</TotalTime>
  <Words>1225</Words>
  <Application>Microsoft Macintosh PowerPoint</Application>
  <PresentationFormat>Widescreen</PresentationFormat>
  <Paragraphs>155</Paragraphs>
  <Slides>37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PowerPoint Presentation</vt:lpstr>
      <vt:lpstr>Roots of polynomials</vt:lpstr>
      <vt:lpstr>Preliminaries: evaluating polynomials efficiently</vt:lpstr>
      <vt:lpstr>Preliminaries: multiplying and dividing a polynomial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PowerPoint Presentation</vt:lpstr>
      <vt:lpstr>Systems of non-linear equations</vt:lpstr>
      <vt:lpstr>Newton-Raphson method in multiple dimensions</vt:lpstr>
      <vt:lpstr>Newton-Raphson method in multiple dimensions</vt:lpstr>
      <vt:lpstr>Newton-Raphson method in multiple dimensions</vt:lpstr>
      <vt:lpstr>Newton-Raphson method in multiple dimensions</vt:lpstr>
      <vt:lpstr>Newton-Raphson method in multiple dimensions</vt:lpstr>
      <vt:lpstr>Broyden method</vt:lpstr>
      <vt:lpstr>Broyden method (direct)</vt:lpstr>
      <vt:lpstr>Broyden method: avoid matrix inversion</vt:lpstr>
      <vt:lpstr>Broyden method (Sherman-Morrison)</vt:lpstr>
      <vt:lpstr>Broyden method vs Newton-Raphson method</vt:lpstr>
      <vt:lpstr>Broyden method vs Newton-Raphson method</vt:lpstr>
      <vt:lpstr>PowerPoint Presentation</vt:lpstr>
      <vt:lpstr>Function extrema</vt:lpstr>
      <vt:lpstr>Golden section search</vt:lpstr>
      <vt:lpstr>Golden section search</vt:lpstr>
      <vt:lpstr>Newton-Raphson method</vt:lpstr>
      <vt:lpstr>Gradient descent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1178</cp:revision>
  <cp:lastPrinted>2018-05-12T22:28:36Z</cp:lastPrinted>
  <dcterms:created xsi:type="dcterms:W3CDTF">2018-05-07T16:28:28Z</dcterms:created>
  <dcterms:modified xsi:type="dcterms:W3CDTF">2025-02-07T23:46:09Z</dcterms:modified>
</cp:coreProperties>
</file>